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ine Auxiliador Arana Cordonero" initials="JAAC" lastIdx="1" clrIdx="0">
    <p:extLst>
      <p:ext uri="{19B8F6BF-5375-455C-9EA6-DF929625EA0E}">
        <p15:presenceInfo xmlns:p15="http://schemas.microsoft.com/office/powerpoint/2012/main" userId="S::jcordone@purdue.edu::00255125-3f91-4d1b-b48c-58404c09eb1c" providerId="AD"/>
      </p:ext>
    </p:extLst>
  </p:cmAuthor>
  <p:cmAuthor id="2" name="Vaccino, Luca" initials="" lastIdx="1" clrIdx="1">
    <p:extLst>
      <p:ext uri="{19B8F6BF-5375-455C-9EA6-DF929625EA0E}">
        <p15:presenceInfo xmlns:p15="http://schemas.microsoft.com/office/powerpoint/2012/main" userId="S::lvaccino@purdue.edu::73cd312d-d6d6-434f-b5cb-3ce2d0f569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9T21:49:02.045" idx="1">
    <p:pos x="10" y="10"/>
    <p:text>Add what goes to what. I assume the #3 are the carrots. But what about #1 and 2? what goes in the rabbit?  Also, what about the cables? are those included?</p:text>
    <p:extLst>
      <p:ext uri="{C676402C-5697-4E1C-873F-D02D1690AC5C}">
        <p15:threadingInfo xmlns:p15="http://schemas.microsoft.com/office/powerpoint/2012/main" timeZoneBias="240"/>
      </p:ext>
    </p:extLst>
  </p:cm>
  <p:cm authorId="2" dt="2024-03-20T11:53:00.074" idx="1">
    <p:pos x="10" y="106"/>
    <p:text>Good point! I'll explain this</p:text>
    <p:extLst>
      <p:ext uri="{C676402C-5697-4E1C-873F-D02D1690AC5C}">
        <p15:threadingInfo xmlns:p15="http://schemas.microsoft.com/office/powerpoint/2012/main" timeZoneBias="24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D51C-E270-5940-8BE9-A94B546CF8BE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D0AF7-2617-CD42-9A98-AE87FC0D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8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semiconductor.samsung.com</a:t>
            </a:r>
            <a:r>
              <a:rPr lang="en-US" dirty="0"/>
              <a:t>/news-events/tech-blog/wireless-technology-to-transform-the-world-part2-rfid-steady-player-of-radio-frequency-technology/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D0AF7-2617-CD42-9A98-AE87FC0DB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3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6794-1B01-16C1-8241-C6851E47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D9144-A5DD-A5AE-15D2-60666F982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35BD-A85E-7D34-B810-08C6B30B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76330-F95C-DE33-0C96-EC891F79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813E-8A25-05BB-6B76-66D469A9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EA24-B98B-E59C-E8B6-FE026EFC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4214A-892E-1CFA-AC81-C1AE787EB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4FF3-0598-737A-7A18-BACD1F7F4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BE10-668E-2676-910A-743119C6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F2DC-68B7-4881-9893-EE2B79F5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C8907-7618-0E46-3AC3-5F841D889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C52F7-62CC-C0B5-6BAE-CEC65DD9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74239-2321-C3F4-BB16-C91FA9D1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4424-7359-9B1A-FD5E-09B7A6DD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F6135-9038-6DD2-7444-0A91BECB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6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B3CB-7D50-546D-259D-186445CD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0065-9144-725A-B37E-F3B1F821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1E6F6-C1C3-2E2F-B428-D66C1C1E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4980-E45F-8AF0-99BB-053856CD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01BFF-5B06-2EE2-F261-11F7098E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2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D530-C226-9336-5EC7-15235A33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0B740-4090-FBE5-8550-1D7FC2B1C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4ECA3-0591-E8E8-E048-04C7C3D9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7FC5-F9D6-7DEC-EEDA-465B232D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A4C2-054F-7F9E-846F-B89AF7B5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2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3224-1B28-C257-47B9-E79F2D7B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8087-0345-F803-198C-C99A75661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23A7B-ED8E-F87B-1C60-C189B248B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F7B11-58B5-4304-BDE2-9CCC7676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A3706-CB7E-6661-FCDC-CA9B2CB6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8E4CF-40B6-8787-72E6-DE5A2A22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6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2E9B-3B9E-2485-E760-B50DB2D1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BAAA8-5197-8B47-2D1D-40E5A4A0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FDDE9-1457-54E2-2B1F-C43378D61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7BB75-7FDD-522D-8A55-9069859BC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CC770C-C8D5-B6EA-79D6-69B77131B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50D8A-570A-488B-7896-2E8415B3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A8BAB-3C89-BB2D-E429-004B9CCC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343E6-9170-9B4B-7C1B-0D634777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7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77C0-4C84-2052-A1C1-9FCF4CC5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5ADAB-9C5D-60DD-B83B-186C7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70B6-F6A1-9BCC-F50D-3C55B715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1712D-0FA6-0E6B-0221-2346018D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B655B-80D9-2EE7-12CE-04D15158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CB9D5-01B0-F2C3-9785-CB550502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19587-E7D4-F1D9-2D69-3E6D6FAB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E7E1-F69E-4AE8-04EC-58AC6BC7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4476-1E18-6926-CF07-04F21053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31BB-A005-E7EC-A0B4-F2F3C15B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42E9-D153-AEA9-A034-E9B06868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262A0-F6A9-DA29-D7FA-D800C327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EE831-6236-55D8-2A07-A0E5ED14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7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9C6E-ED13-08E1-C097-6EAA073F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1EB7F-CF10-CF3F-D7D7-FB26D5D5B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AAD55-845E-745D-F490-B10D3747A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88478-ED75-7F50-AB22-66D6A245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1C817-C8BF-547C-C5B1-5C4A34C1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B155C-7717-887C-992C-78340626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BCD235-C385-6C04-7BB6-94678101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8EBBB-865C-6924-505C-AA0068A30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E663A-833E-EE59-B2BE-ABC2CD342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AF4F8-F25E-DB49-AF6A-4835EC22A2F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D70D-9499-3BB6-2955-45836988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9F2F1-A1B6-44F8-D288-BC80FEAF1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3280B-1237-A646-BD2D-495D88C5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D28E-9859-EB4A-0E37-713B9261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7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RFID – Radio Frequency </a:t>
            </a:r>
            <a:r>
              <a:rPr lang="en-US" sz="3200" b="1" dirty="0" err="1"/>
              <a:t>IDentificator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12CC2-F268-6370-0B19-18A596278C0C}"/>
              </a:ext>
            </a:extLst>
          </p:cNvPr>
          <p:cNvSpPr txBox="1"/>
          <p:nvPr/>
        </p:nvSpPr>
        <p:spPr>
          <a:xfrm>
            <a:off x="838200" y="900736"/>
            <a:ext cx="9666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80808"/>
                </a:solidFill>
                <a:effectLst/>
                <a:latin typeface="Source Sans Pro Web" panose="020B0503030403020204" pitchFamily="34" charset="77"/>
              </a:rPr>
              <a:t>“Radio Frequency Identification (RFID) technology uses radio waves to identify people or objects. There is a device that reads information contained in a wireless device or “tag” from a distance without making any physical contact or requiring a line of sight.”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B3B79-903A-C93B-ACAE-ABB6AEE35E84}"/>
              </a:ext>
            </a:extLst>
          </p:cNvPr>
          <p:cNvSpPr txBox="1"/>
          <p:nvPr/>
        </p:nvSpPr>
        <p:spPr>
          <a:xfrm>
            <a:off x="702276" y="6492875"/>
            <a:ext cx="93185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www.dhs.gov</a:t>
            </a:r>
            <a:r>
              <a:rPr lang="en-US" sz="800" dirty="0"/>
              <a:t>/radio-frequency-identification-</a:t>
            </a:r>
            <a:r>
              <a:rPr lang="en-US" sz="800" dirty="0" err="1"/>
              <a:t>rfid</a:t>
            </a:r>
            <a:r>
              <a:rPr lang="en-US" sz="800" dirty="0"/>
              <a:t>-what-it#:~:text=policy%20or%20programs.-,Radio%20Frequency%20Identification%20(RFID)%3A%20What%20is%20it%3F,requiring%20a%20line%20of%20sight.</a:t>
            </a:r>
          </a:p>
        </p:txBody>
      </p:sp>
      <p:pic>
        <p:nvPicPr>
          <p:cNvPr id="2050" name="Picture 2" descr="Electronics | Free Full-Text | Survey: An Overview of Lightweight RFID  Authentication Protocols Suitable for the Maritime Internet of Things">
            <a:extLst>
              <a:ext uri="{FF2B5EF4-FFF2-40B4-BE49-F238E27FC236}">
                <a16:creationId xmlns:a16="http://schemas.microsoft.com/office/drawing/2014/main" id="{1A0590F7-97E5-71B5-D9DC-45E4DB6B8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7" y="2593675"/>
            <a:ext cx="34925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CE0FC-7170-D16F-7751-01934567D2B5}"/>
              </a:ext>
            </a:extLst>
          </p:cNvPr>
          <p:cNvSpPr txBox="1"/>
          <p:nvPr/>
        </p:nvSpPr>
        <p:spPr>
          <a:xfrm>
            <a:off x="702276" y="6317550"/>
            <a:ext cx="118151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www.google.com</a:t>
            </a:r>
            <a:r>
              <a:rPr lang="en-US" sz="700" dirty="0"/>
              <a:t>/</a:t>
            </a:r>
            <a:r>
              <a:rPr lang="en-US" sz="700" dirty="0" err="1"/>
              <a:t>url?sa</a:t>
            </a:r>
            <a:r>
              <a:rPr lang="en-US" sz="700" dirty="0"/>
              <a:t>=</a:t>
            </a:r>
            <a:r>
              <a:rPr lang="en-US" sz="700" dirty="0" err="1"/>
              <a:t>i&amp;url</a:t>
            </a:r>
            <a:r>
              <a:rPr lang="en-US" sz="700" dirty="0"/>
              <a:t>=https%3A%2F%2Fwww.mdpi.com%2F2079-9292%2F12%2F13%2F2990&amp;psig=AOvVaw2IlLs-M8552zVatMBwbNTY&amp;ust=1709840435276000&amp;source=</a:t>
            </a:r>
            <a:r>
              <a:rPr lang="en-US" sz="700" dirty="0" err="1"/>
              <a:t>images&amp;cd</a:t>
            </a:r>
            <a:r>
              <a:rPr lang="en-US" sz="700" dirty="0"/>
              <a:t>=</a:t>
            </a:r>
            <a:r>
              <a:rPr lang="en-US" sz="700" dirty="0" err="1"/>
              <a:t>vfe&amp;opi</a:t>
            </a:r>
            <a:r>
              <a:rPr lang="en-US" sz="700" dirty="0"/>
              <a:t>=89978449&amp;ved=0CBUQjhxqFwoTCNDMjJuy4IQDFQAAAAAdAAAAABAD</a:t>
            </a:r>
          </a:p>
        </p:txBody>
      </p:sp>
      <p:pic>
        <p:nvPicPr>
          <p:cNvPr id="2052" name="Picture 4" descr="In-Depth: What is RFID? How It Works? Interface RC522 with Arduino">
            <a:extLst>
              <a:ext uri="{FF2B5EF4-FFF2-40B4-BE49-F238E27FC236}">
                <a16:creationId xmlns:a16="http://schemas.microsoft.com/office/drawing/2014/main" id="{EA00D406-604F-343A-5B8E-D622D221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97" y="2731745"/>
            <a:ext cx="4035511" cy="25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D7119-4203-3118-0F1E-7B34FD543653}"/>
              </a:ext>
            </a:extLst>
          </p:cNvPr>
          <p:cNvSpPr/>
          <p:nvPr/>
        </p:nvSpPr>
        <p:spPr>
          <a:xfrm>
            <a:off x="5700239" y="2645968"/>
            <a:ext cx="1812667" cy="27662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0BD35-9B05-16C1-B503-70519B9F8B2D}"/>
              </a:ext>
            </a:extLst>
          </p:cNvPr>
          <p:cNvSpPr/>
          <p:nvPr/>
        </p:nvSpPr>
        <p:spPr>
          <a:xfrm>
            <a:off x="3167448" y="2568961"/>
            <a:ext cx="1341394" cy="1224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31D7D-C358-C194-C5C6-96E13A55D59D}"/>
              </a:ext>
            </a:extLst>
          </p:cNvPr>
          <p:cNvSpPr/>
          <p:nvPr/>
        </p:nvSpPr>
        <p:spPr>
          <a:xfrm>
            <a:off x="2207740" y="4513044"/>
            <a:ext cx="1341394" cy="12247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20992F-F5CF-6E7B-5CAB-237D43167652}"/>
              </a:ext>
            </a:extLst>
          </p:cNvPr>
          <p:cNvSpPr/>
          <p:nvPr/>
        </p:nvSpPr>
        <p:spPr>
          <a:xfrm>
            <a:off x="7576064" y="2633853"/>
            <a:ext cx="2286002" cy="27784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FID-RC522 module Pinout">
            <a:extLst>
              <a:ext uri="{FF2B5EF4-FFF2-40B4-BE49-F238E27FC236}">
                <a16:creationId xmlns:a16="http://schemas.microsoft.com/office/drawing/2014/main" id="{F4C4C6A2-3A2E-E934-8152-FF30150E5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4" y="811755"/>
            <a:ext cx="4727713" cy="23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2F58-044D-4B7E-0432-E3442652D305}"/>
              </a:ext>
            </a:extLst>
          </p:cNvPr>
          <p:cNvSpPr txBox="1"/>
          <p:nvPr/>
        </p:nvSpPr>
        <p:spPr>
          <a:xfrm>
            <a:off x="1742302" y="3130058"/>
            <a:ext cx="20585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https://esp32io.com/tutorials/esp32-rfid-nfc</a:t>
            </a:r>
          </a:p>
        </p:txBody>
      </p:sp>
      <p:pic>
        <p:nvPicPr>
          <p:cNvPr id="1028" name="Picture 4" descr="ESP32 RFID RC522 wiring diagram">
            <a:extLst>
              <a:ext uri="{FF2B5EF4-FFF2-40B4-BE49-F238E27FC236}">
                <a16:creationId xmlns:a16="http://schemas.microsoft.com/office/drawing/2014/main" id="{46417412-70A1-B2E2-FD75-EF40C8B6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2" y="3651426"/>
            <a:ext cx="4745295" cy="3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4B73B-F23F-51CA-1331-9AE00F6F43D0}"/>
              </a:ext>
            </a:extLst>
          </p:cNvPr>
          <p:cNvSpPr txBox="1"/>
          <p:nvPr/>
        </p:nvSpPr>
        <p:spPr>
          <a:xfrm>
            <a:off x="6723183" y="610204"/>
            <a:ext cx="794848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noProof="1"/>
              <a:t>/*</a:t>
            </a:r>
          </a:p>
          <a:p>
            <a:r>
              <a:rPr lang="en-US" sz="900" noProof="1"/>
              <a:t> * This ESP32 code is created by esp32io.com</a:t>
            </a:r>
          </a:p>
          <a:p>
            <a:r>
              <a:rPr lang="en-US" sz="900" noProof="1"/>
              <a:t> *</a:t>
            </a:r>
          </a:p>
          <a:p>
            <a:r>
              <a:rPr lang="en-US" sz="900" noProof="1"/>
              <a:t> * This ESP32 code is released in the public domain</a:t>
            </a:r>
          </a:p>
          <a:p>
            <a:r>
              <a:rPr lang="en-US" sz="900" noProof="1"/>
              <a:t> *</a:t>
            </a:r>
          </a:p>
          <a:p>
            <a:r>
              <a:rPr lang="en-US" sz="900" noProof="1"/>
              <a:t> * For more detail (instruction and wiring diagram), visit https://esp32io.com/tutorials/esp32-rfid-nfc</a:t>
            </a:r>
          </a:p>
          <a:p>
            <a:r>
              <a:rPr lang="en-US" sz="900" noProof="1"/>
              <a:t> */</a:t>
            </a:r>
          </a:p>
          <a:p>
            <a:endParaRPr lang="en-US" sz="900" noProof="1"/>
          </a:p>
          <a:p>
            <a:r>
              <a:rPr lang="en-US" sz="900" noProof="1"/>
              <a:t>#include &lt;SPI.h&gt;</a:t>
            </a:r>
          </a:p>
          <a:p>
            <a:r>
              <a:rPr lang="en-US" sz="900" noProof="1"/>
              <a:t>#include &lt;MFRC522.h&gt;</a:t>
            </a:r>
          </a:p>
          <a:p>
            <a:endParaRPr lang="en-US" sz="900" noProof="1"/>
          </a:p>
          <a:p>
            <a:r>
              <a:rPr lang="en-US" sz="900" noProof="1"/>
              <a:t>#define SS_PIN  5  // ESP32 pin GPIO5 </a:t>
            </a:r>
          </a:p>
          <a:p>
            <a:r>
              <a:rPr lang="en-US" sz="900" noProof="1"/>
              <a:t>#define RST_PIN 27 // ESP32 pin GPIO27 </a:t>
            </a:r>
          </a:p>
          <a:p>
            <a:endParaRPr lang="en-US" sz="900" noProof="1"/>
          </a:p>
          <a:p>
            <a:r>
              <a:rPr lang="en-US" sz="900" noProof="1"/>
              <a:t>MFRC522 rfid(SS_PIN, RST_PIN);</a:t>
            </a:r>
          </a:p>
          <a:p>
            <a:endParaRPr lang="en-US" sz="900" noProof="1"/>
          </a:p>
          <a:p>
            <a:r>
              <a:rPr lang="en-US" sz="900" noProof="1"/>
              <a:t>void setup() {</a:t>
            </a:r>
          </a:p>
          <a:p>
            <a:r>
              <a:rPr lang="en-US" sz="900" noProof="1"/>
              <a:t>  Serial.begin(9600);</a:t>
            </a:r>
          </a:p>
          <a:p>
            <a:r>
              <a:rPr lang="en-US" sz="900" noProof="1"/>
              <a:t>  SPI.begin(); // init SPI bus</a:t>
            </a:r>
          </a:p>
          <a:p>
            <a:r>
              <a:rPr lang="en-US" sz="900" noProof="1"/>
              <a:t>  rfid.PCD_Init(); // init MFRC522</a:t>
            </a:r>
          </a:p>
          <a:p>
            <a:endParaRPr lang="en-US" sz="900" noProof="1"/>
          </a:p>
          <a:p>
            <a:r>
              <a:rPr lang="en-US" sz="900" noProof="1"/>
              <a:t>  Serial.println("Tap an RFID/NFC tag on the RFID-RC522 reader");</a:t>
            </a:r>
          </a:p>
          <a:p>
            <a:r>
              <a:rPr lang="en-US" sz="900" noProof="1"/>
              <a:t>}</a:t>
            </a:r>
          </a:p>
          <a:p>
            <a:endParaRPr lang="en-US" sz="900" noProof="1"/>
          </a:p>
          <a:p>
            <a:r>
              <a:rPr lang="en-US" sz="900" noProof="1"/>
              <a:t>void loop() {</a:t>
            </a:r>
          </a:p>
          <a:p>
            <a:r>
              <a:rPr lang="en-US" sz="900" noProof="1"/>
              <a:t>  if (rfid.PICC_IsNewCardPresent()) { // new tag is available</a:t>
            </a:r>
          </a:p>
          <a:p>
            <a:r>
              <a:rPr lang="en-US" sz="900" noProof="1"/>
              <a:t>    if (rfid.PICC_ReadCardSerial()) { // NUID has been readed</a:t>
            </a:r>
          </a:p>
          <a:p>
            <a:r>
              <a:rPr lang="en-US" sz="900" noProof="1"/>
              <a:t>      MFRC522::PICC_Type piccType = rfid.PICC_GetType(rfid.uid.sak);</a:t>
            </a:r>
          </a:p>
          <a:p>
            <a:r>
              <a:rPr lang="en-US" sz="900" noProof="1"/>
              <a:t>      Serial.print("RFID/NFC Tag Type: ");</a:t>
            </a:r>
          </a:p>
          <a:p>
            <a:r>
              <a:rPr lang="en-US" sz="900" noProof="1"/>
              <a:t>      Serial.println(rfid.PICC_GetTypeName(piccType));</a:t>
            </a:r>
          </a:p>
          <a:p>
            <a:endParaRPr lang="en-US" sz="900" noProof="1"/>
          </a:p>
          <a:p>
            <a:r>
              <a:rPr lang="en-US" sz="900" noProof="1"/>
              <a:t>      // print UID in Serial Monitor in the hex format</a:t>
            </a:r>
          </a:p>
          <a:p>
            <a:r>
              <a:rPr lang="en-US" sz="900" noProof="1"/>
              <a:t>      Serial.print("UID:");</a:t>
            </a:r>
          </a:p>
          <a:p>
            <a:r>
              <a:rPr lang="en-US" sz="900" noProof="1"/>
              <a:t>      for (int i = 0; i &lt; rfid.uid.size; i++) {</a:t>
            </a:r>
          </a:p>
          <a:p>
            <a:r>
              <a:rPr lang="en-US" sz="900" noProof="1"/>
              <a:t>        Serial.print(rfid.uid.uidByte[i] &lt; 0x10 ? " 0" : " ");</a:t>
            </a:r>
          </a:p>
          <a:p>
            <a:r>
              <a:rPr lang="en-US" sz="900" noProof="1"/>
              <a:t>        Serial.print(rfid.uid.uidByte[i], HEX);</a:t>
            </a:r>
          </a:p>
          <a:p>
            <a:r>
              <a:rPr lang="en-US" sz="900" noProof="1"/>
              <a:t>      }</a:t>
            </a:r>
          </a:p>
          <a:p>
            <a:r>
              <a:rPr lang="en-US" sz="900" noProof="1"/>
              <a:t>      Serial.println();</a:t>
            </a:r>
          </a:p>
          <a:p>
            <a:endParaRPr lang="en-US" sz="900" noProof="1"/>
          </a:p>
          <a:p>
            <a:r>
              <a:rPr lang="en-US" sz="900" noProof="1"/>
              <a:t>      rfid.PICC_HaltA(); // halt PICC</a:t>
            </a:r>
          </a:p>
          <a:p>
            <a:r>
              <a:rPr lang="en-US" sz="900" noProof="1"/>
              <a:t>      rfid.PCD_StopCrypto1(); // stop encryption on PCD</a:t>
            </a:r>
          </a:p>
          <a:p>
            <a:r>
              <a:rPr lang="en-US" sz="900" noProof="1"/>
              <a:t>    }</a:t>
            </a:r>
          </a:p>
          <a:p>
            <a:r>
              <a:rPr lang="en-US" sz="900" noProof="1"/>
              <a:t>  }</a:t>
            </a:r>
          </a:p>
          <a:p>
            <a:r>
              <a:rPr lang="en-US" sz="900" noProof="1"/>
              <a:t>}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C34B0E-0E18-7BD9-E7A2-69A6E2B2A541}"/>
              </a:ext>
            </a:extLst>
          </p:cNvPr>
          <p:cNvSpPr txBox="1">
            <a:spLocks/>
          </p:cNvSpPr>
          <p:nvPr/>
        </p:nvSpPr>
        <p:spPr>
          <a:xfrm>
            <a:off x="-1348947" y="-601295"/>
            <a:ext cx="123093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RFID – Wiring diagram and code – RFID detection</a:t>
            </a:r>
          </a:p>
        </p:txBody>
      </p:sp>
    </p:spTree>
    <p:extLst>
      <p:ext uri="{BB962C8B-B14F-4D97-AF65-F5344CB8AC3E}">
        <p14:creationId xmlns:p14="http://schemas.microsoft.com/office/powerpoint/2010/main" val="303201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C34B0E-0E18-7BD9-E7A2-69A6E2B2A541}"/>
              </a:ext>
            </a:extLst>
          </p:cNvPr>
          <p:cNvSpPr txBox="1">
            <a:spLocks/>
          </p:cNvSpPr>
          <p:nvPr/>
        </p:nvSpPr>
        <p:spPr>
          <a:xfrm>
            <a:off x="-1348947" y="-601295"/>
            <a:ext cx="123093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RFID module – Data specs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7519A-EEE6-1D27-14C3-4D01A2F69FC0}"/>
              </a:ext>
            </a:extLst>
          </p:cNvPr>
          <p:cNvSpPr txBox="1"/>
          <p:nvPr/>
        </p:nvSpPr>
        <p:spPr>
          <a:xfrm>
            <a:off x="284206" y="6487982"/>
            <a:ext cx="67715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www.handsontec.com</a:t>
            </a:r>
            <a:r>
              <a:rPr lang="en-US" sz="900" dirty="0"/>
              <a:t>/</a:t>
            </a:r>
            <a:r>
              <a:rPr lang="en-US" sz="900" dirty="0" err="1"/>
              <a:t>dataspecs</a:t>
            </a:r>
            <a:r>
              <a:rPr lang="en-US" sz="900" dirty="0"/>
              <a:t>/RC522.pdf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2AEFE0-D736-7320-99ED-D3D41C3C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5" y="1021024"/>
            <a:ext cx="7772400" cy="65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C5B97-9111-6DC1-BC15-1EB8A0D6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7" y="1882380"/>
            <a:ext cx="3552911" cy="27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C34B0E-0E18-7BD9-E7A2-69A6E2B2A541}"/>
              </a:ext>
            </a:extLst>
          </p:cNvPr>
          <p:cNvSpPr txBox="1">
            <a:spLocks/>
          </p:cNvSpPr>
          <p:nvPr/>
        </p:nvSpPr>
        <p:spPr>
          <a:xfrm>
            <a:off x="-1348947" y="-601295"/>
            <a:ext cx="123093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7519A-EEE6-1D27-14C3-4D01A2F69FC0}"/>
              </a:ext>
            </a:extLst>
          </p:cNvPr>
          <p:cNvSpPr txBox="1"/>
          <p:nvPr/>
        </p:nvSpPr>
        <p:spPr>
          <a:xfrm>
            <a:off x="6096000" y="3982821"/>
            <a:ext cx="67715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www.donskytech.com</a:t>
            </a:r>
            <a:r>
              <a:rPr lang="en-US" sz="900" dirty="0"/>
              <a:t>/esp32-rfid-web-server/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AC0CB-96DD-5616-DC2C-CAAB6239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6116"/>
            <a:ext cx="5174167" cy="294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5E416-8EC7-2007-5904-CC4E6F0A2992}"/>
              </a:ext>
            </a:extLst>
          </p:cNvPr>
          <p:cNvSpPr txBox="1"/>
          <p:nvPr/>
        </p:nvSpPr>
        <p:spPr>
          <a:xfrm>
            <a:off x="921833" y="996116"/>
            <a:ext cx="4515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80808"/>
                </a:solidFill>
                <a:latin typeface="Source Sans Pro Web" panose="020B0503030403020204" pitchFamily="34" charset="77"/>
              </a:rPr>
              <a:t>Adapt the code from this example</a:t>
            </a:r>
          </a:p>
          <a:p>
            <a:endParaRPr lang="en-US" dirty="0">
              <a:solidFill>
                <a:srgbClr val="080808"/>
              </a:solidFill>
              <a:latin typeface="Source Sans Pro Web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80808"/>
                </a:solidFill>
                <a:latin typeface="Source Sans Pro Web" panose="020B0503030403020204" pitchFamily="34" charset="77"/>
              </a:rPr>
              <a:t>Implement this code to check the time the rabbit stays on carrots</a:t>
            </a:r>
          </a:p>
          <a:p>
            <a:endParaRPr lang="en-US" dirty="0">
              <a:solidFill>
                <a:srgbClr val="080808"/>
              </a:solidFill>
              <a:latin typeface="Source Sans Pro Web" panose="020B050303040302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BFF37-A8F3-E625-4978-AF24001D3337}"/>
              </a:ext>
            </a:extLst>
          </p:cNvPr>
          <p:cNvSpPr txBox="1"/>
          <p:nvPr/>
        </p:nvSpPr>
        <p:spPr>
          <a:xfrm>
            <a:off x="921833" y="6294371"/>
            <a:ext cx="71113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stackoverflow.com</a:t>
            </a:r>
            <a:r>
              <a:rPr lang="en-US" sz="800" dirty="0"/>
              <a:t>/questions/77106785/measure-how-much-time-an-nfc-tag-stays-on-rc522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4BCFA-1221-EB50-5F26-FFD9D4B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4" y="2213207"/>
            <a:ext cx="4515140" cy="40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C34B0E-0E18-7BD9-E7A2-69A6E2B2A541}"/>
              </a:ext>
            </a:extLst>
          </p:cNvPr>
          <p:cNvSpPr txBox="1">
            <a:spLocks/>
          </p:cNvSpPr>
          <p:nvPr/>
        </p:nvSpPr>
        <p:spPr>
          <a:xfrm>
            <a:off x="-3276601" y="-530293"/>
            <a:ext cx="123093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Required Components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02B656-4AE7-5078-0D60-0816262E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22826"/>
              </p:ext>
            </p:extLst>
          </p:nvPr>
        </p:nvGraphicFramePr>
        <p:xfrm>
          <a:off x="1015998" y="901395"/>
          <a:ext cx="8128000" cy="2381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353">
                  <a:extLst>
                    <a:ext uri="{9D8B030D-6E8A-4147-A177-3AD203B41FA5}">
                      <a16:colId xmlns:a16="http://schemas.microsoft.com/office/drawing/2014/main" val="3290123803"/>
                    </a:ext>
                  </a:extLst>
                </a:gridCol>
                <a:gridCol w="3610473">
                  <a:extLst>
                    <a:ext uri="{9D8B030D-6E8A-4147-A177-3AD203B41FA5}">
                      <a16:colId xmlns:a16="http://schemas.microsoft.com/office/drawing/2014/main" val="481865266"/>
                    </a:ext>
                  </a:extLst>
                </a:gridCol>
                <a:gridCol w="1197145">
                  <a:extLst>
                    <a:ext uri="{9D8B030D-6E8A-4147-A177-3AD203B41FA5}">
                      <a16:colId xmlns:a16="http://schemas.microsoft.com/office/drawing/2014/main" val="305863573"/>
                    </a:ext>
                  </a:extLst>
                </a:gridCol>
                <a:gridCol w="1865029">
                  <a:extLst>
                    <a:ext uri="{9D8B030D-6E8A-4147-A177-3AD203B41FA5}">
                      <a16:colId xmlns:a16="http://schemas.microsoft.com/office/drawing/2014/main" val="2280450693"/>
                    </a:ext>
                  </a:extLst>
                </a:gridCol>
              </a:tblGrid>
              <a:tr h="351223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13684"/>
                  </a:ext>
                </a:extLst>
              </a:tr>
              <a:tr h="606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Mifare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RC522 Module RFID 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22626"/>
                  </a:ext>
                </a:extLst>
              </a:tr>
              <a:tr h="6062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ESP32-C3-DevKitC-02 Development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12199"/>
                  </a:ext>
                </a:extLst>
              </a:tr>
              <a:tr h="40379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 MHz RFID Tag - Key Fob (5pk)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348193"/>
                  </a:ext>
                </a:extLst>
              </a:tr>
              <a:tr h="351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8748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16A635C-0A1F-96FC-09E3-55DCDE4C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3588904"/>
            <a:ext cx="2409910" cy="2298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B3CB3-05F4-3E10-E673-5587DEA1ADD7}"/>
              </a:ext>
            </a:extLst>
          </p:cNvPr>
          <p:cNvSpPr txBox="1"/>
          <p:nvPr/>
        </p:nvSpPr>
        <p:spPr>
          <a:xfrm>
            <a:off x="2041256" y="595399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05D7C9-1651-B97E-7FA9-8B938D00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83681" y="4025284"/>
            <a:ext cx="1850182" cy="18501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8DFDA0-F1A7-7DAA-F361-CE2BE4CF1FB6}"/>
              </a:ext>
            </a:extLst>
          </p:cNvPr>
          <p:cNvSpPr txBox="1"/>
          <p:nvPr/>
        </p:nvSpPr>
        <p:spPr>
          <a:xfrm>
            <a:off x="4720604" y="595399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0F80CF-4B38-A695-37E8-8B33B848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05" b="21382"/>
          <a:stretch/>
        </p:blipFill>
        <p:spPr>
          <a:xfrm>
            <a:off x="6358139" y="4106807"/>
            <a:ext cx="2909330" cy="1676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D5DA6B-AE89-8BFF-6450-4CBD02EC2880}"/>
              </a:ext>
            </a:extLst>
          </p:cNvPr>
          <p:cNvSpPr txBox="1"/>
          <p:nvPr/>
        </p:nvSpPr>
        <p:spPr>
          <a:xfrm>
            <a:off x="7843007" y="584013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1030" name="Picture 6" descr="Carrot: Over 251,744 Royalty-Free Licensable Stock Vectors &amp; Vector Art |  Shutterstock">
            <a:extLst>
              <a:ext uri="{FF2B5EF4-FFF2-40B4-BE49-F238E27FC236}">
                <a16:creationId xmlns:a16="http://schemas.microsoft.com/office/drawing/2014/main" id="{12F98D51-7CED-9865-CFB2-457904BF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520" y="4815016"/>
            <a:ext cx="10604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arrot: Over 251,744 Royalty-Free Licensable Stock Vectors &amp; Vector Art |  Shutterstock">
            <a:extLst>
              <a:ext uri="{FF2B5EF4-FFF2-40B4-BE49-F238E27FC236}">
                <a16:creationId xmlns:a16="http://schemas.microsoft.com/office/drawing/2014/main" id="{1EC461F8-0762-E21F-2C19-D8CA25B2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16" y="3489643"/>
            <a:ext cx="1060449" cy="10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89E94-A203-653F-3FF6-446DAFB19E47}"/>
              </a:ext>
            </a:extLst>
          </p:cNvPr>
          <p:cNvCxnSpPr/>
          <p:nvPr/>
        </p:nvCxnSpPr>
        <p:spPr>
          <a:xfrm flipH="1">
            <a:off x="8358554" y="4106807"/>
            <a:ext cx="1055886" cy="347962"/>
          </a:xfrm>
          <a:prstGeom prst="line">
            <a:avLst/>
          </a:prstGeom>
          <a:ln w="38100">
            <a:solidFill>
              <a:srgbClr val="F67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07BF95-0F2B-0073-EE0B-FBB8B76FA483}"/>
              </a:ext>
            </a:extLst>
          </p:cNvPr>
          <p:cNvCxnSpPr>
            <a:cxnSpLocks/>
          </p:cNvCxnSpPr>
          <p:nvPr/>
        </p:nvCxnSpPr>
        <p:spPr>
          <a:xfrm flipH="1" flipV="1">
            <a:off x="8358554" y="4944884"/>
            <a:ext cx="1348154" cy="400357"/>
          </a:xfrm>
          <a:prstGeom prst="line">
            <a:avLst/>
          </a:prstGeom>
          <a:ln w="38100">
            <a:solidFill>
              <a:srgbClr val="F67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arrot: Over 251,744 Royalty-Free Licensable Stock Vectors &amp; Vector Art |  Shutterstock">
            <a:extLst>
              <a:ext uri="{FF2B5EF4-FFF2-40B4-BE49-F238E27FC236}">
                <a16:creationId xmlns:a16="http://schemas.microsoft.com/office/drawing/2014/main" id="{7A6ADD9A-5AB0-F519-9D26-F3854A78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21" y="4814534"/>
            <a:ext cx="874618" cy="87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4A76A8-18A8-78BC-2B04-E40615B7813B}"/>
              </a:ext>
            </a:extLst>
          </p:cNvPr>
          <p:cNvCxnSpPr>
            <a:cxnSpLocks/>
          </p:cNvCxnSpPr>
          <p:nvPr/>
        </p:nvCxnSpPr>
        <p:spPr>
          <a:xfrm flipH="1" flipV="1">
            <a:off x="8510954" y="5097284"/>
            <a:ext cx="1348154" cy="400357"/>
          </a:xfrm>
          <a:prstGeom prst="line">
            <a:avLst/>
          </a:prstGeom>
          <a:ln w="38100">
            <a:solidFill>
              <a:srgbClr val="F67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Rabbit - Free animals icons">
            <a:extLst>
              <a:ext uri="{FF2B5EF4-FFF2-40B4-BE49-F238E27FC236}">
                <a16:creationId xmlns:a16="http://schemas.microsoft.com/office/drawing/2014/main" id="{43EC5373-6EEB-24C8-A2B9-0FECD1CF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8" y="5178283"/>
            <a:ext cx="736448" cy="7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abbit - Free animals icons">
            <a:extLst>
              <a:ext uri="{FF2B5EF4-FFF2-40B4-BE49-F238E27FC236}">
                <a16:creationId xmlns:a16="http://schemas.microsoft.com/office/drawing/2014/main" id="{3CB52E81-7969-A7DF-B73B-AEB1A526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0" y="3738583"/>
            <a:ext cx="736448" cy="7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5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C34B0E-0E18-7BD9-E7A2-69A6E2B2A541}"/>
              </a:ext>
            </a:extLst>
          </p:cNvPr>
          <p:cNvSpPr txBox="1">
            <a:spLocks/>
          </p:cNvSpPr>
          <p:nvPr/>
        </p:nvSpPr>
        <p:spPr>
          <a:xfrm>
            <a:off x="-3276601" y="-530293"/>
            <a:ext cx="123093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Extra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3A789-CE57-C5DE-2751-7F2E0C24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879230"/>
            <a:ext cx="1827986" cy="4226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FC29A-0F86-C966-F0C7-0B0E030DA871}"/>
              </a:ext>
            </a:extLst>
          </p:cNvPr>
          <p:cNvSpPr txBox="1"/>
          <p:nvPr/>
        </p:nvSpPr>
        <p:spPr>
          <a:xfrm>
            <a:off x="5380892" y="19929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Jumper wires?</a:t>
            </a:r>
          </a:p>
        </p:txBody>
      </p:sp>
    </p:spTree>
    <p:extLst>
      <p:ext uri="{BB962C8B-B14F-4D97-AF65-F5344CB8AC3E}">
        <p14:creationId xmlns:p14="http://schemas.microsoft.com/office/powerpoint/2010/main" val="244328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FID | Samsung Semiconductor Global">
            <a:extLst>
              <a:ext uri="{FF2B5EF4-FFF2-40B4-BE49-F238E27FC236}">
                <a16:creationId xmlns:a16="http://schemas.microsoft.com/office/drawing/2014/main" id="{5ACB1C20-2446-22C6-AA85-7B256EAC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0"/>
            <a:ext cx="783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621</Words>
  <Application>Microsoft Macintosh PowerPoint</Application>
  <PresentationFormat>Widescreen</PresentationFormat>
  <Paragraphs>84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Source Sans Pro Web</vt:lpstr>
      <vt:lpstr>Office Theme</vt:lpstr>
      <vt:lpstr>RFID – Radio Frequency IDentificator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– Radio Frequency IDentificator</dc:title>
  <dc:creator>Vaccino, Luca</dc:creator>
  <cp:lastModifiedBy>Vaccino, Luca</cp:lastModifiedBy>
  <cp:revision>5</cp:revision>
  <dcterms:created xsi:type="dcterms:W3CDTF">2024-03-06T18:37:33Z</dcterms:created>
  <dcterms:modified xsi:type="dcterms:W3CDTF">2024-03-20T16:03:37Z</dcterms:modified>
</cp:coreProperties>
</file>